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  <p:sldMasterId id="2147483649" r:id="rId2"/>
  </p:sldMasterIdLst>
  <p:notesMasterIdLst>
    <p:notesMasterId r:id="rId15"/>
  </p:notesMasterIdLst>
  <p:sldIdLst>
    <p:sldId id="256" r:id="rId3"/>
    <p:sldId id="281" r:id="rId4"/>
    <p:sldId id="282" r:id="rId5"/>
    <p:sldId id="272" r:id="rId6"/>
    <p:sldId id="287" r:id="rId7"/>
    <p:sldId id="288" r:id="rId8"/>
    <p:sldId id="286" r:id="rId9"/>
    <p:sldId id="285" r:id="rId10"/>
    <p:sldId id="284" r:id="rId11"/>
    <p:sldId id="292" r:id="rId12"/>
    <p:sldId id="278" r:id="rId13"/>
    <p:sldId id="303" r:id="rId14"/>
  </p:sldIdLst>
  <p:sldSz cx="9144000" cy="6858000" type="screen4x3"/>
  <p:notesSz cx="7027863" cy="9313863"/>
  <p:defaultTextStyle>
    <a:defPPr>
      <a:defRPr lang="en-GB"/>
    </a:defPPr>
    <a:lvl1pPr algn="l" defTabSz="457200" rtl="0" eaLnBrk="0" fontAlgn="base" hangingPunct="0">
      <a:spcBef>
        <a:spcPct val="0"/>
      </a:spcBef>
      <a:spcAft>
        <a:spcPct val="0"/>
      </a:spcAft>
      <a:defRPr b="1" kern="1200">
        <a:solidFill>
          <a:schemeClr val="bg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1pPr>
    <a:lvl2pPr marL="742950" indent="-285750" algn="l" defTabSz="457200" rtl="0" eaLnBrk="0" fontAlgn="base" hangingPunct="0">
      <a:spcBef>
        <a:spcPct val="0"/>
      </a:spcBef>
      <a:spcAft>
        <a:spcPct val="0"/>
      </a:spcAft>
      <a:defRPr b="1" kern="1200">
        <a:solidFill>
          <a:schemeClr val="bg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2pPr>
    <a:lvl3pPr marL="1143000" indent="-228600" algn="l" defTabSz="457200" rtl="0" eaLnBrk="0" fontAlgn="base" hangingPunct="0">
      <a:spcBef>
        <a:spcPct val="0"/>
      </a:spcBef>
      <a:spcAft>
        <a:spcPct val="0"/>
      </a:spcAft>
      <a:defRPr b="1" kern="1200">
        <a:solidFill>
          <a:schemeClr val="bg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3pPr>
    <a:lvl4pPr marL="1600200" indent="-228600" algn="l" defTabSz="457200" rtl="0" eaLnBrk="0" fontAlgn="base" hangingPunct="0">
      <a:spcBef>
        <a:spcPct val="0"/>
      </a:spcBef>
      <a:spcAft>
        <a:spcPct val="0"/>
      </a:spcAft>
      <a:defRPr b="1" kern="1200">
        <a:solidFill>
          <a:schemeClr val="bg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4pPr>
    <a:lvl5pPr marL="2057400" indent="-228600" algn="l" defTabSz="457200" rtl="0" eaLnBrk="0" fontAlgn="base" hangingPunct="0">
      <a:spcBef>
        <a:spcPct val="0"/>
      </a:spcBef>
      <a:spcAft>
        <a:spcPct val="0"/>
      </a:spcAft>
      <a:defRPr b="1" kern="1200">
        <a:solidFill>
          <a:schemeClr val="bg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5pPr>
    <a:lvl6pPr marL="2286000" algn="l" defTabSz="914400" rtl="0" eaLnBrk="1" latinLnBrk="0" hangingPunct="1">
      <a:defRPr b="1" kern="1200">
        <a:solidFill>
          <a:schemeClr val="bg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6pPr>
    <a:lvl7pPr marL="2743200" algn="l" defTabSz="914400" rtl="0" eaLnBrk="1" latinLnBrk="0" hangingPunct="1">
      <a:defRPr b="1" kern="1200">
        <a:solidFill>
          <a:schemeClr val="bg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7pPr>
    <a:lvl8pPr marL="3200400" algn="l" defTabSz="914400" rtl="0" eaLnBrk="1" latinLnBrk="0" hangingPunct="1">
      <a:defRPr b="1" kern="1200">
        <a:solidFill>
          <a:schemeClr val="bg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8pPr>
    <a:lvl9pPr marL="3657600" algn="l" defTabSz="914400" rtl="0" eaLnBrk="1" latinLnBrk="0" hangingPunct="1">
      <a:defRPr b="1" kern="1200">
        <a:solidFill>
          <a:schemeClr val="bg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493"/>
    <p:restoredTop sz="94707"/>
  </p:normalViewPr>
  <p:slideViewPr>
    <p:cSldViewPr>
      <p:cViewPr varScale="1">
        <p:scale>
          <a:sx n="148" d="100"/>
          <a:sy n="148" d="100"/>
        </p:scale>
        <p:origin x="1016" y="184"/>
      </p:cViewPr>
      <p:guideLst>
        <p:guide orient="horz" pos="2160"/>
        <p:guide pos="2880"/>
      </p:guideLst>
    </p:cSldViewPr>
  </p:slideViewPr>
  <p:outlineViewPr>
    <p:cViewPr varScale="1">
      <p:scale>
        <a:sx n="170" d="200"/>
        <a:sy n="170" d="200"/>
      </p:scale>
      <p:origin x="-780" y="-84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notesMaster" Target="notesMasters/notesMaster1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AutoShape 1"/>
          <p:cNvSpPr>
            <a:spLocks noChangeArrowheads="1"/>
          </p:cNvSpPr>
          <p:nvPr/>
        </p:nvSpPr>
        <p:spPr bwMode="auto">
          <a:xfrm>
            <a:off x="0" y="0"/>
            <a:ext cx="7027863" cy="931386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360" cap="sq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3075" name="AutoShape 2"/>
          <p:cNvSpPr>
            <a:spLocks noChangeArrowheads="1"/>
          </p:cNvSpPr>
          <p:nvPr/>
        </p:nvSpPr>
        <p:spPr bwMode="auto">
          <a:xfrm>
            <a:off x="0" y="0"/>
            <a:ext cx="7027863" cy="931386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3076" name="AutoShape 3"/>
          <p:cNvSpPr>
            <a:spLocks noChangeArrowheads="1"/>
          </p:cNvSpPr>
          <p:nvPr/>
        </p:nvSpPr>
        <p:spPr bwMode="auto">
          <a:xfrm>
            <a:off x="0" y="0"/>
            <a:ext cx="7027863" cy="931386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3077" name="AutoShape 4"/>
          <p:cNvSpPr>
            <a:spLocks noChangeArrowheads="1"/>
          </p:cNvSpPr>
          <p:nvPr/>
        </p:nvSpPr>
        <p:spPr bwMode="auto">
          <a:xfrm>
            <a:off x="0" y="0"/>
            <a:ext cx="7027863" cy="931386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3078" name="AutoShape 5"/>
          <p:cNvSpPr>
            <a:spLocks noChangeArrowheads="1"/>
          </p:cNvSpPr>
          <p:nvPr/>
        </p:nvSpPr>
        <p:spPr bwMode="auto">
          <a:xfrm>
            <a:off x="0" y="0"/>
            <a:ext cx="7027863" cy="931386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3079" name="AutoShape 6"/>
          <p:cNvSpPr>
            <a:spLocks noChangeArrowheads="1"/>
          </p:cNvSpPr>
          <p:nvPr/>
        </p:nvSpPr>
        <p:spPr bwMode="auto">
          <a:xfrm>
            <a:off x="0" y="0"/>
            <a:ext cx="7027863" cy="931386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3080" name="AutoShape 7"/>
          <p:cNvSpPr>
            <a:spLocks noChangeArrowheads="1"/>
          </p:cNvSpPr>
          <p:nvPr/>
        </p:nvSpPr>
        <p:spPr bwMode="auto">
          <a:xfrm>
            <a:off x="0" y="0"/>
            <a:ext cx="7026275" cy="9312275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3081" name="AutoShape 8"/>
          <p:cNvSpPr>
            <a:spLocks noChangeArrowheads="1"/>
          </p:cNvSpPr>
          <p:nvPr/>
        </p:nvSpPr>
        <p:spPr bwMode="auto">
          <a:xfrm>
            <a:off x="0" y="0"/>
            <a:ext cx="7026275" cy="9312275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3082" name="AutoShape 9"/>
          <p:cNvSpPr>
            <a:spLocks noChangeArrowheads="1"/>
          </p:cNvSpPr>
          <p:nvPr/>
        </p:nvSpPr>
        <p:spPr bwMode="auto">
          <a:xfrm>
            <a:off x="0" y="0"/>
            <a:ext cx="7026275" cy="9312275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3083" name="AutoShape 10"/>
          <p:cNvSpPr>
            <a:spLocks noChangeArrowheads="1"/>
          </p:cNvSpPr>
          <p:nvPr/>
        </p:nvSpPr>
        <p:spPr bwMode="auto">
          <a:xfrm>
            <a:off x="0" y="0"/>
            <a:ext cx="7026275" cy="9312275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3084" name="AutoShape 11"/>
          <p:cNvSpPr>
            <a:spLocks noChangeArrowheads="1"/>
          </p:cNvSpPr>
          <p:nvPr/>
        </p:nvSpPr>
        <p:spPr bwMode="auto">
          <a:xfrm>
            <a:off x="0" y="0"/>
            <a:ext cx="7026275" cy="9312275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3085" name="AutoShape 12"/>
          <p:cNvSpPr>
            <a:spLocks noChangeArrowheads="1"/>
          </p:cNvSpPr>
          <p:nvPr/>
        </p:nvSpPr>
        <p:spPr bwMode="auto">
          <a:xfrm>
            <a:off x="0" y="0"/>
            <a:ext cx="7026275" cy="9312275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3086" name="AutoShape 13"/>
          <p:cNvSpPr>
            <a:spLocks noChangeArrowheads="1"/>
          </p:cNvSpPr>
          <p:nvPr/>
        </p:nvSpPr>
        <p:spPr bwMode="auto">
          <a:xfrm>
            <a:off x="0" y="0"/>
            <a:ext cx="7026275" cy="9312275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3087" name="AutoShape 14"/>
          <p:cNvSpPr>
            <a:spLocks noChangeArrowheads="1"/>
          </p:cNvSpPr>
          <p:nvPr/>
        </p:nvSpPr>
        <p:spPr bwMode="auto">
          <a:xfrm>
            <a:off x="0" y="0"/>
            <a:ext cx="7026275" cy="9312275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3088" name="AutoShape 15"/>
          <p:cNvSpPr>
            <a:spLocks noChangeArrowheads="1"/>
          </p:cNvSpPr>
          <p:nvPr/>
        </p:nvSpPr>
        <p:spPr bwMode="auto">
          <a:xfrm>
            <a:off x="0" y="0"/>
            <a:ext cx="7026275" cy="9312275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3089" name="AutoShape 16"/>
          <p:cNvSpPr>
            <a:spLocks noChangeArrowheads="1"/>
          </p:cNvSpPr>
          <p:nvPr/>
        </p:nvSpPr>
        <p:spPr bwMode="auto">
          <a:xfrm>
            <a:off x="0" y="0"/>
            <a:ext cx="7026275" cy="9312275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3090" name="AutoShape 17"/>
          <p:cNvSpPr>
            <a:spLocks noChangeArrowheads="1"/>
          </p:cNvSpPr>
          <p:nvPr/>
        </p:nvSpPr>
        <p:spPr bwMode="auto">
          <a:xfrm>
            <a:off x="0" y="0"/>
            <a:ext cx="7026275" cy="9312275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3091" name="Text Box 18"/>
          <p:cNvSpPr txBox="1">
            <a:spLocks noChangeArrowheads="1"/>
          </p:cNvSpPr>
          <p:nvPr/>
        </p:nvSpPr>
        <p:spPr bwMode="auto">
          <a:xfrm>
            <a:off x="0" y="0"/>
            <a:ext cx="3044825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3092" name="Text Box 19"/>
          <p:cNvSpPr txBox="1">
            <a:spLocks noChangeArrowheads="1"/>
          </p:cNvSpPr>
          <p:nvPr/>
        </p:nvSpPr>
        <p:spPr bwMode="auto">
          <a:xfrm>
            <a:off x="3979863" y="0"/>
            <a:ext cx="3044825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3093" name="Rectangle 20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92213" y="698500"/>
            <a:ext cx="4619625" cy="3462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sp>
      <p:sp>
        <p:nvSpPr>
          <p:cNvPr id="2" name="Rectangle 21"/>
          <p:cNvSpPr>
            <a:spLocks noGrp="1" noChangeArrowheads="1"/>
          </p:cNvSpPr>
          <p:nvPr>
            <p:ph type="body"/>
          </p:nvPr>
        </p:nvSpPr>
        <p:spPr bwMode="auto">
          <a:xfrm>
            <a:off x="701675" y="4422775"/>
            <a:ext cx="5595938" cy="4162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 noProof="0" smtClean="0"/>
          </a:p>
        </p:txBody>
      </p:sp>
      <p:sp>
        <p:nvSpPr>
          <p:cNvPr id="3095" name="Text Box 22"/>
          <p:cNvSpPr txBox="1">
            <a:spLocks noChangeArrowheads="1"/>
          </p:cNvSpPr>
          <p:nvPr/>
        </p:nvSpPr>
        <p:spPr bwMode="auto">
          <a:xfrm>
            <a:off x="0" y="8845550"/>
            <a:ext cx="3044825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3" name="Rectangle 23"/>
          <p:cNvSpPr>
            <a:spLocks noGrp="1" noChangeArrowheads="1"/>
          </p:cNvSpPr>
          <p:nvPr>
            <p:ph type="sldNum"/>
          </p:nvPr>
        </p:nvSpPr>
        <p:spPr bwMode="auto">
          <a:xfrm>
            <a:off x="3979863" y="8842375"/>
            <a:ext cx="3019425" cy="436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800" tIns="47880" rIns="91800" bIns="47880" numCol="1" anchor="b" anchorCtr="0" compatLnSpc="1">
            <a:prstTxWarp prst="textNoShape">
              <a:avLst/>
            </a:prstTxWarp>
          </a:bodyPr>
          <a:lstStyle>
            <a:lvl1pPr algn="r" eaLnBrk="1" hangingPunct="1">
              <a:buClrTx/>
              <a:buSzPct val="100000"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C1F2DAE4-A158-4A62-9947-9697539E805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1899118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1pPr>
    <a:lvl2pPr marL="742950" indent="-28575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2pPr>
    <a:lvl3pPr marL="11430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3pPr>
    <a:lvl4pPr marL="16002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4pPr>
    <a:lvl5pPr marL="20574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3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EC628833-7253-4CAE-8BCA-58E79ED58AAF}" type="slidenum">
              <a:rPr lang="en-US" altLang="en-US" smtClean="0"/>
              <a:pPr>
                <a:spcBef>
                  <a:spcPct val="0"/>
                </a:spcBef>
                <a:buClrTx/>
                <a:buFontTx/>
                <a:buNone/>
              </a:pPr>
              <a:t>1</a:t>
            </a:fld>
            <a:endParaRPr lang="en-US" altLang="en-US" smtClean="0"/>
          </a:p>
        </p:txBody>
      </p:sp>
      <p:sp>
        <p:nvSpPr>
          <p:cNvPr id="5123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5863" y="706438"/>
            <a:ext cx="4656137" cy="34925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12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825500" y="3014663"/>
            <a:ext cx="6608763" cy="28575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 smtClean="0"/>
              <a:t>Updated metric</a:t>
            </a:r>
            <a:r>
              <a:rPr lang="en-US" altLang="en-US" baseline="0" smtClean="0"/>
              <a:t> &amp; standardize graph</a:t>
            </a:r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6697939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93800" y="698500"/>
            <a:ext cx="4616450" cy="3462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Measures</a:t>
            </a:r>
            <a:r>
              <a:rPr lang="en-US" baseline="0" dirty="0" smtClean="0"/>
              <a:t> a pitchers best sequence</a:t>
            </a:r>
          </a:p>
          <a:p>
            <a:endParaRPr lang="en-US" baseline="0" dirty="0" smtClean="0"/>
          </a:p>
          <a:p>
            <a:r>
              <a:rPr lang="en-US" baseline="0" dirty="0" smtClean="0"/>
              <a:t>10 Minutes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1F2DAE4-A158-4A62-9947-9697539E8057}" type="slidenum">
              <a:rPr lang="en-US" altLang="en-US" smtClean="0"/>
              <a:pPr>
                <a:defRPr/>
              </a:pPr>
              <a:t>10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665552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93800" y="698500"/>
            <a:ext cx="4616450" cy="3462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Greg Maddox, Hall</a:t>
            </a:r>
            <a:r>
              <a:rPr lang="en-US" baseline="0" dirty="0" smtClean="0"/>
              <a:t> of Fame pitcher who didn’t throw heat. Was able to make each look the same until it was impossible to react</a:t>
            </a:r>
          </a:p>
          <a:p>
            <a:endParaRPr lang="en-US" baseline="0" dirty="0" smtClean="0"/>
          </a:p>
          <a:p>
            <a:r>
              <a:rPr lang="en-US" baseline="0" dirty="0" smtClean="0"/>
              <a:t>Andy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1F2DAE4-A158-4A62-9947-9697539E8057}" type="slidenum">
              <a:rPr lang="en-US" altLang="en-US" smtClean="0"/>
              <a:pPr>
                <a:defRPr/>
              </a:pPr>
              <a:t>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536008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93800" y="698500"/>
            <a:ext cx="4616450" cy="3462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Difficult because hitting</a:t>
            </a:r>
            <a:r>
              <a:rPr lang="en-US" baseline="0" dirty="0" smtClean="0"/>
              <a:t> a baseball traveling</a:t>
            </a:r>
            <a:r>
              <a:rPr lang="en-US" dirty="0" smtClean="0"/>
              <a:t> already on</a:t>
            </a:r>
            <a:r>
              <a:rPr lang="en-US" baseline="0" dirty="0" smtClean="0"/>
              <a:t> edge of human reaction limits. The hitters are forced to base swings off tells from the pitcher, it’s critical for pitchers to hide their tells</a:t>
            </a:r>
          </a:p>
          <a:p>
            <a:endParaRPr lang="en-US" baseline="0" dirty="0" smtClean="0"/>
          </a:p>
          <a:p>
            <a:r>
              <a:rPr lang="en-US" baseline="0" dirty="0" smtClean="0"/>
              <a:t>Andy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1F2DAE4-A158-4A62-9947-9697539E8057}" type="slidenum">
              <a:rPr lang="en-US" altLang="en-US" smtClean="0"/>
              <a:pPr>
                <a:defRPr/>
              </a:pPr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401062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93800" y="698500"/>
            <a:ext cx="4616450" cy="3462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endParaRPr lang="en-US" dirty="0" smtClean="0"/>
          </a:p>
          <a:p>
            <a:r>
              <a:rPr lang="en-US" dirty="0" smtClean="0"/>
              <a:t>Andy</a:t>
            </a:r>
          </a:p>
          <a:p>
            <a:endParaRPr lang="en-US" dirty="0" smtClean="0"/>
          </a:p>
          <a:p>
            <a:r>
              <a:rPr lang="en-US" dirty="0" smtClean="0"/>
              <a:t>3 minutes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1F2DAE4-A158-4A62-9947-9697539E8057}" type="slidenum">
              <a:rPr lang="en-US" altLang="en-US" smtClean="0"/>
              <a:pPr>
                <a:defRPr/>
              </a:pPr>
              <a:t>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71412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93800" y="698500"/>
            <a:ext cx="4616450" cy="3462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Danny/Donner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1F2DAE4-A158-4A62-9947-9697539E8057}" type="slidenum">
              <a:rPr lang="en-US" altLang="en-US" smtClean="0"/>
              <a:pPr>
                <a:defRPr/>
              </a:pPr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818761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93800" y="698500"/>
            <a:ext cx="4616450" cy="3462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Danny/Donner</a:t>
            </a:r>
          </a:p>
          <a:p>
            <a:endParaRPr lang="en-US" dirty="0" smtClean="0"/>
          </a:p>
          <a:p>
            <a:r>
              <a:rPr lang="en-US" dirty="0" smtClean="0"/>
              <a:t>5 minutes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1F2DAE4-A158-4A62-9947-9697539E8057}" type="slidenum">
              <a:rPr lang="en-US" altLang="en-US" smtClean="0"/>
              <a:pPr>
                <a:defRPr/>
              </a:pPr>
              <a:t>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63832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93800" y="698500"/>
            <a:ext cx="4616450" cy="3462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92,372 pitches Selected</a:t>
            </a:r>
            <a:r>
              <a:rPr lang="en-US" baseline="0" dirty="0" smtClean="0"/>
              <a:t> 55 pitchers for our random sample size. Also picked pitchers we felt demonstrated strong pitch tunneling ability</a:t>
            </a:r>
          </a:p>
          <a:p>
            <a:endParaRPr lang="en-US" baseline="0" dirty="0" smtClean="0"/>
          </a:p>
          <a:p>
            <a:r>
              <a:rPr lang="en-US" baseline="0" dirty="0" smtClean="0"/>
              <a:t>Donner/Don</a:t>
            </a:r>
          </a:p>
          <a:p>
            <a:endParaRPr lang="en-US" baseline="0" dirty="0" smtClean="0"/>
          </a:p>
          <a:p>
            <a:r>
              <a:rPr lang="en-US" baseline="0" dirty="0" smtClean="0"/>
              <a:t>6.5 Minutes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1F2DAE4-A158-4A62-9947-9697539E8057}" type="slidenum">
              <a:rPr lang="en-US" altLang="en-US" smtClean="0"/>
              <a:pPr>
                <a:defRPr/>
              </a:pPr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786751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93800" y="698500"/>
            <a:ext cx="4616450" cy="3462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Collected</a:t>
            </a:r>
            <a:r>
              <a:rPr lang="en-US" baseline="0" dirty="0" smtClean="0"/>
              <a:t> 2016 season </a:t>
            </a:r>
            <a:r>
              <a:rPr lang="en-US" baseline="0" dirty="0" err="1" smtClean="0"/>
              <a:t>hit_speed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hit_angle</a:t>
            </a:r>
            <a:r>
              <a:rPr lang="en-US" baseline="0" dirty="0" smtClean="0"/>
              <a:t>, and event description. Sorted sequences by at bats. Filtered into only pitches swung at Fouls, &amp; swinging strikes. Calculated hit ground%, </a:t>
            </a:r>
            <a:r>
              <a:rPr lang="en-US" baseline="0" dirty="0" err="1" smtClean="0"/>
              <a:t>lineDrive</a:t>
            </a:r>
            <a:r>
              <a:rPr lang="en-US" baseline="0" dirty="0" smtClean="0"/>
              <a:t>%, </a:t>
            </a:r>
            <a:r>
              <a:rPr lang="en-US" baseline="0" dirty="0" err="1" smtClean="0"/>
              <a:t>flyBall</a:t>
            </a:r>
            <a:r>
              <a:rPr lang="en-US" baseline="0" dirty="0" smtClean="0"/>
              <a:t>% </a:t>
            </a:r>
            <a:r>
              <a:rPr lang="en-US" dirty="0" smtClean="0"/>
              <a:t>92,372 pitches</a:t>
            </a:r>
          </a:p>
          <a:p>
            <a:endParaRPr lang="en-US" dirty="0" smtClean="0"/>
          </a:p>
          <a:p>
            <a:r>
              <a:rPr lang="en-US" dirty="0" smtClean="0"/>
              <a:t>Don</a:t>
            </a:r>
          </a:p>
          <a:p>
            <a:endParaRPr lang="en-US" dirty="0" smtClean="0"/>
          </a:p>
          <a:p>
            <a:r>
              <a:rPr lang="en-US" dirty="0" smtClean="0"/>
              <a:t>8 minutes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1F2DAE4-A158-4A62-9947-9697539E8057}" type="slidenum">
              <a:rPr lang="en-US" altLang="en-US" smtClean="0"/>
              <a:pPr>
                <a:defRPr/>
              </a:pPr>
              <a:t>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756230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93800" y="698500"/>
            <a:ext cx="4616450" cy="3462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Pitch tunneling measures how well</a:t>
            </a:r>
            <a:r>
              <a:rPr lang="en-US" baseline="0" dirty="0" smtClean="0"/>
              <a:t> pitchers can disguise their pitches.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1F2DAE4-A158-4A62-9947-9697539E8057}" type="slidenum">
              <a:rPr lang="en-US" altLang="en-US" smtClean="0"/>
              <a:pPr>
                <a:defRPr/>
              </a:pPr>
              <a:t>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76988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2C85B8-EAF5-4FD0-A566-2599574E4BB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322845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4E22BD7-22F8-49F5-B77F-92D17C52328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156534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15113" y="274638"/>
            <a:ext cx="2051050" cy="583088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05513" cy="583088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76DC5BA-CF0B-4026-9726-3D2F731F09D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286033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19E1D9E-6BB8-4299-BC0E-DC823CF9F6B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296388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96BA3AC-D880-452E-8390-F33518EB316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186308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2C10AB5-3A3F-41DA-AEA8-6C27190CC41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405308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24313" cy="45005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3913" y="1600200"/>
            <a:ext cx="4025900" cy="45005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D135F65-4414-49D0-B46E-9610A394BF8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dt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ft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7415367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6E20D53-1A89-47EC-A0FC-F146CD85B64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dt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Rectangle 7"/>
          <p:cNvSpPr>
            <a:spLocks noGrp="1" noChangeArrowheads="1"/>
          </p:cNvSpPr>
          <p:nvPr>
            <p:ph type="ft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628629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23E261-BAEE-4DC8-B3F1-F77DD8294C6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4800231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46B97C2-7A5E-4E83-8773-C37303FB2A2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dt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4562310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649D444-A1C9-42EE-A373-A93F18C282F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dt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ft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051575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C4128E3-BCE0-463D-87C6-70B0C29BCF7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8598548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A0AE1C4-83CD-459A-8F83-EE3C8A49C8B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dt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ft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5782058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59C81C1-8501-478C-A5A7-FF1B4D8A27C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4322649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10350" y="-179388"/>
            <a:ext cx="2049463" cy="628015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-179388"/>
            <a:ext cx="6000750" cy="628015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8628B02-48AB-4A96-AE1E-8754DEA3FAC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936891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79388"/>
            <a:ext cx="8202613" cy="203517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3A8B394-2A2E-4FD5-B778-BF79E336927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559103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B847403-7415-4D08-92BD-96363CEBE8C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985432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27488" cy="45053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7088" y="1600200"/>
            <a:ext cx="4029075" cy="45053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BE3857E-8F05-4C03-A887-676F9FB7315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284051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CE9303C-81FB-4BB5-AA88-F880522491C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768686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3BDF773-17C3-4423-804E-92F58D30CEA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304147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D5DF4F5-E147-4F78-B16A-85B3A6A24A7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854280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13AC501-1261-456A-B7AE-4F41B463C01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519530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A5B42B0-90B0-4F2E-9BF0-63F14D4839C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401807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theme" Target="../theme/theme2.xml"/><Relationship Id="rId14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08963" cy="1122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smtClean="0"/>
              <a:t>Click to edit the title text format</a:t>
            </a: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08963" cy="4505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smtClean="0"/>
              <a:t>Click to edit the outline text format</a:t>
            </a:r>
          </a:p>
          <a:p>
            <a:pPr lvl="1"/>
            <a:r>
              <a:rPr lang="en-GB" altLang="en-US" smtClean="0"/>
              <a:t>Second Outline Level</a:t>
            </a:r>
          </a:p>
          <a:p>
            <a:pPr lvl="2"/>
            <a:r>
              <a:rPr lang="en-GB" altLang="en-US" smtClean="0"/>
              <a:t>Third Outline Level</a:t>
            </a:r>
          </a:p>
          <a:p>
            <a:pPr lvl="3"/>
            <a:r>
              <a:rPr lang="en-GB" altLang="en-US" smtClean="0"/>
              <a:t>Fourth Outline Level</a:t>
            </a:r>
          </a:p>
          <a:p>
            <a:pPr lvl="4"/>
            <a:r>
              <a:rPr lang="en-GB" altLang="en-US" smtClean="0"/>
              <a:t>Fifth Outline Level</a:t>
            </a:r>
          </a:p>
          <a:p>
            <a:pPr lvl="4"/>
            <a:r>
              <a:rPr lang="en-GB" altLang="en-US" smtClean="0"/>
              <a:t>Sixth Outline Level</a:t>
            </a:r>
          </a:p>
          <a:p>
            <a:pPr lvl="4"/>
            <a:r>
              <a:rPr lang="en-GB" altLang="en-US" smtClean="0"/>
              <a:t>Seventh Outline Level</a:t>
            </a:r>
          </a:p>
          <a:p>
            <a:pPr lvl="4"/>
            <a:r>
              <a:rPr lang="en-GB" altLang="en-US" smtClean="0"/>
              <a:t>Eighth Outline Level</a:t>
            </a:r>
          </a:p>
          <a:p>
            <a:pPr lvl="4"/>
            <a:r>
              <a:rPr lang="en-GB" altLang="en-US" smtClean="0"/>
              <a:t>Ninth Outline Level</a:t>
            </a:r>
          </a:p>
        </p:txBody>
      </p:sp>
      <p:sp>
        <p:nvSpPr>
          <p:cNvPr id="1028" name="Text Box 3"/>
          <p:cNvSpPr txBox="1">
            <a:spLocks noChangeArrowheads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1029" name="Text Box 4"/>
          <p:cNvSpPr txBox="1">
            <a:spLocks noChangeArrowheads="1"/>
          </p:cNvSpPr>
          <p:nvPr/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" name="Rectangle 5"/>
          <p:cNvSpPr>
            <a:spLocks noGrp="1" noChangeArrowheads="1"/>
          </p:cNvSpPr>
          <p:nvPr>
            <p:ph type="sldNum"/>
          </p:nvPr>
        </p:nvSpPr>
        <p:spPr bwMode="auto">
          <a:xfrm>
            <a:off x="6553200" y="6245225"/>
            <a:ext cx="2112963" cy="45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eaLnBrk="1" hangingPunct="1">
              <a:buClrTx/>
              <a:buSzPct val="100000"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b="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5EC61D4C-7DFE-4325-B473-D80618A454E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 kern="1200">
          <a:solidFill>
            <a:srgbClr val="000000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ea typeface="Microsoft YaHei" panose="020B0503020204020204" pitchFamily="34" charset="-122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ea typeface="Microsoft YaHei" panose="020B0503020204020204" pitchFamily="34" charset="-122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ea typeface="Microsoft YaHei" panose="020B0503020204020204" pitchFamily="34" charset="-122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ea typeface="Microsoft YaHei" panose="020B0503020204020204" pitchFamily="34" charset="-122"/>
        </a:defRPr>
      </a:lvl5pPr>
      <a:lvl6pPr marL="25146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ea typeface="Microsoft YaHei" panose="020B0503020204020204" pitchFamily="34" charset="-122"/>
        </a:defRPr>
      </a:lvl6pPr>
      <a:lvl7pPr marL="29718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ea typeface="Microsoft YaHei" panose="020B0503020204020204" pitchFamily="34" charset="-122"/>
        </a:defRPr>
      </a:lvl7pPr>
      <a:lvl8pPr marL="34290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ea typeface="Microsoft YaHei" panose="020B0503020204020204" pitchFamily="34" charset="-122"/>
        </a:defRPr>
      </a:lvl8pPr>
      <a:lvl9pPr marL="38862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ea typeface="Microsoft YaHei" panose="020B0503020204020204" pitchFamily="34" charset="-122"/>
        </a:defRPr>
      </a:lvl9pPr>
    </p:titleStyle>
    <p:bodyStyle>
      <a:lvl1pPr marL="342900" indent="-342900" algn="l" defTabSz="457200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 kern="1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 kern="12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 kern="12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-179388"/>
            <a:ext cx="8202613" cy="20351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smtClean="0"/>
              <a:t>Click to edit the title text format</a:t>
            </a:r>
          </a:p>
        </p:txBody>
      </p:sp>
      <p:sp>
        <p:nvSpPr>
          <p:cNvPr id="2051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02613" cy="4500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smtClean="0"/>
              <a:t>Click to edit the outline text format</a:t>
            </a:r>
          </a:p>
          <a:p>
            <a:pPr lvl="1"/>
            <a:r>
              <a:rPr lang="en-GB" altLang="en-US" smtClean="0"/>
              <a:t>Second Outline Level</a:t>
            </a:r>
          </a:p>
          <a:p>
            <a:pPr lvl="2"/>
            <a:r>
              <a:rPr lang="en-GB" altLang="en-US" smtClean="0"/>
              <a:t>Third Outline Level</a:t>
            </a:r>
          </a:p>
          <a:p>
            <a:pPr lvl="3"/>
            <a:r>
              <a:rPr lang="en-GB" altLang="en-US" smtClean="0"/>
              <a:t>Fourth Outline Level</a:t>
            </a:r>
          </a:p>
          <a:p>
            <a:pPr lvl="4"/>
            <a:r>
              <a:rPr lang="en-GB" altLang="en-US" smtClean="0"/>
              <a:t>Fifth Outline Level</a:t>
            </a:r>
          </a:p>
          <a:p>
            <a:pPr lvl="4"/>
            <a:r>
              <a:rPr lang="en-GB" altLang="en-US" smtClean="0"/>
              <a:t>Sixth Outline Level</a:t>
            </a:r>
          </a:p>
          <a:p>
            <a:pPr lvl="4"/>
            <a:r>
              <a:rPr lang="en-GB" altLang="en-US" smtClean="0"/>
              <a:t>Seventh Outline Level</a:t>
            </a:r>
          </a:p>
          <a:p>
            <a:pPr lvl="4"/>
            <a:r>
              <a:rPr lang="en-GB" altLang="en-US" smtClean="0"/>
              <a:t>Eighth Outline Level</a:t>
            </a:r>
          </a:p>
          <a:p>
            <a:pPr lvl="4"/>
            <a:r>
              <a:rPr lang="en-GB" altLang="en-US" smtClean="0"/>
              <a:t>Ninth Outline Level</a:t>
            </a:r>
          </a:p>
        </p:txBody>
      </p:sp>
      <p:sp>
        <p:nvSpPr>
          <p:cNvPr id="2052" name="Text Box 3"/>
          <p:cNvSpPr txBox="1">
            <a:spLocks noChangeArrowheads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053" name="Text Box 4"/>
          <p:cNvSpPr txBox="1">
            <a:spLocks noChangeArrowheads="1"/>
          </p:cNvSpPr>
          <p:nvPr/>
        </p:nvSpPr>
        <p:spPr bwMode="auto">
          <a:xfrm>
            <a:off x="3122613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" name="Rectangle 5"/>
          <p:cNvSpPr>
            <a:spLocks noGrp="1" noChangeArrowheads="1"/>
          </p:cNvSpPr>
          <p:nvPr>
            <p:ph type="sldNum"/>
          </p:nvPr>
        </p:nvSpPr>
        <p:spPr bwMode="auto">
          <a:xfrm>
            <a:off x="6551613" y="6245225"/>
            <a:ext cx="2106612" cy="450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eaLnBrk="1" hangingPunct="1">
              <a:buClrTx/>
              <a:buSzPct val="100000"/>
              <a:buFontTx/>
              <a:buNone/>
              <a:tabLst>
                <a:tab pos="723900" algn="l"/>
                <a:tab pos="14478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DAA9E38D-6DF1-4466-A913-76CB8E778D5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dt"/>
          </p:nvPr>
        </p:nvSpPr>
        <p:spPr bwMode="auto">
          <a:xfrm>
            <a:off x="457200" y="6246813"/>
            <a:ext cx="2116138" cy="458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eaLnBrk="1" hangingPunct="1">
              <a:lnSpc>
                <a:spcPct val="95000"/>
              </a:lnSpc>
              <a:buClrTx/>
              <a:buSzPct val="100000"/>
              <a:buFontTx/>
              <a:buNone/>
              <a:tabLst>
                <a:tab pos="723900" algn="l"/>
                <a:tab pos="1447800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2055" name="Rectangle 7"/>
          <p:cNvSpPr>
            <a:spLocks noGrp="1" noChangeArrowheads="1"/>
          </p:cNvSpPr>
          <p:nvPr>
            <p:ph type="ftr"/>
          </p:nvPr>
        </p:nvSpPr>
        <p:spPr bwMode="auto">
          <a:xfrm>
            <a:off x="3127375" y="6246813"/>
            <a:ext cx="2884488" cy="458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lnSpc>
                <a:spcPct val="95000"/>
              </a:lnSpc>
              <a:buClrTx/>
              <a:buSzPct val="100000"/>
              <a:buFontTx/>
              <a:buNone/>
              <a:tabLst>
                <a:tab pos="723900" algn="l"/>
                <a:tab pos="1447800" algn="l"/>
                <a:tab pos="2171700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 kern="1200">
          <a:solidFill>
            <a:srgbClr val="000000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ea typeface="Microsoft YaHei" panose="020B0503020204020204" pitchFamily="34" charset="-122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ea typeface="Microsoft YaHei" panose="020B0503020204020204" pitchFamily="34" charset="-122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ea typeface="Microsoft YaHei" panose="020B0503020204020204" pitchFamily="34" charset="-122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ea typeface="Microsoft YaHei" panose="020B0503020204020204" pitchFamily="34" charset="-122"/>
        </a:defRPr>
      </a:lvl5pPr>
      <a:lvl6pPr marL="25146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ea typeface="Microsoft YaHei" panose="020B0503020204020204" pitchFamily="34" charset="-122"/>
        </a:defRPr>
      </a:lvl6pPr>
      <a:lvl7pPr marL="29718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ea typeface="Microsoft YaHei" panose="020B0503020204020204" pitchFamily="34" charset="-122"/>
        </a:defRPr>
      </a:lvl7pPr>
      <a:lvl8pPr marL="34290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ea typeface="Microsoft YaHei" panose="020B0503020204020204" pitchFamily="34" charset="-122"/>
        </a:defRPr>
      </a:lvl8pPr>
      <a:lvl9pPr marL="38862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ea typeface="Microsoft YaHei" panose="020B0503020204020204" pitchFamily="34" charset="-122"/>
        </a:defRPr>
      </a:lvl9pPr>
    </p:titleStyle>
    <p:bodyStyle>
      <a:lvl1pPr marL="342900" indent="-342900" algn="l" defTabSz="457200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 kern="1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 kern="12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500" kern="12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jpg"/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jpg"/><Relationship Id="rId6" Type="http://schemas.openxmlformats.org/officeDocument/2006/relationships/image" Target="../media/image11.jpg"/><Relationship Id="rId7" Type="http://schemas.openxmlformats.org/officeDocument/2006/relationships/image" Target="../media/image12.jpg"/><Relationship Id="rId8" Type="http://schemas.openxmlformats.org/officeDocument/2006/relationships/image" Target="../media/image13.jp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ext Box 1"/>
          <p:cNvSpPr txBox="1">
            <a:spLocks noChangeArrowheads="1"/>
          </p:cNvSpPr>
          <p:nvPr/>
        </p:nvSpPr>
        <p:spPr bwMode="auto">
          <a:xfrm>
            <a:off x="746125" y="979488"/>
            <a:ext cx="7673975" cy="1154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36000" rIns="0" bIns="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5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 eaLnBrk="1" hangingPunct="1">
              <a:lnSpc>
                <a:spcPct val="93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en-US" sz="4800" b="0" dirty="0" smtClean="0"/>
              <a:t>Loyola University - Chicago</a:t>
            </a:r>
            <a:endParaRPr lang="en-US" altLang="en-US" sz="4800" b="0" dirty="0"/>
          </a:p>
        </p:txBody>
      </p:sp>
      <p:sp>
        <p:nvSpPr>
          <p:cNvPr id="4099" name="Text Box 2"/>
          <p:cNvSpPr txBox="1">
            <a:spLocks noChangeArrowheads="1"/>
          </p:cNvSpPr>
          <p:nvPr/>
        </p:nvSpPr>
        <p:spPr bwMode="auto">
          <a:xfrm>
            <a:off x="708453" y="1676400"/>
            <a:ext cx="7673975" cy="4070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23040" rIns="0" bIns="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5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 eaLnBrk="1" hangingPunct="1">
              <a:lnSpc>
                <a:spcPct val="93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en-US" b="0" dirty="0" smtClean="0"/>
              <a:t>2017 SABR Case Competition</a:t>
            </a:r>
            <a:endParaRPr lang="en-US" altLang="en-US" b="0" dirty="0"/>
          </a:p>
          <a:p>
            <a:pPr algn="ctr" eaLnBrk="1" hangingPunct="1">
              <a:lnSpc>
                <a:spcPct val="93000"/>
              </a:lnSpc>
              <a:spcBef>
                <a:spcPct val="0"/>
              </a:spcBef>
              <a:buClrTx/>
              <a:buFontTx/>
              <a:buNone/>
            </a:pPr>
            <a:endParaRPr lang="en-US" altLang="en-US" sz="2600" b="0" dirty="0" smtClean="0"/>
          </a:p>
          <a:p>
            <a:pPr algn="ctr" eaLnBrk="1" hangingPunct="1">
              <a:lnSpc>
                <a:spcPct val="93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en-US" sz="2400" b="0" dirty="0" smtClean="0"/>
              <a:t>Brian Ahern, Daniel Hansen, Donner </a:t>
            </a:r>
            <a:r>
              <a:rPr lang="en-US" altLang="en-US" sz="2400" b="0" dirty="0" err="1" smtClean="0"/>
              <a:t>Kahl</a:t>
            </a:r>
            <a:r>
              <a:rPr lang="en-US" altLang="en-US" sz="2400" b="0" dirty="0" smtClean="0"/>
              <a:t>, </a:t>
            </a:r>
          </a:p>
          <a:p>
            <a:pPr algn="ctr" eaLnBrk="1" hangingPunct="1">
              <a:lnSpc>
                <a:spcPct val="93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en-US" sz="2400" b="0" dirty="0" smtClean="0"/>
              <a:t>Andrew </a:t>
            </a:r>
            <a:r>
              <a:rPr lang="en-US" altLang="en-US" sz="2400" b="0" dirty="0" err="1" smtClean="0"/>
              <a:t>Pawlowski</a:t>
            </a:r>
            <a:r>
              <a:rPr lang="en-US" altLang="en-US" sz="2400" b="0" dirty="0" smtClean="0"/>
              <a:t>, Donald </a:t>
            </a:r>
            <a:r>
              <a:rPr lang="en-US" altLang="en-US" sz="2400" b="0" dirty="0" err="1" smtClean="0"/>
              <a:t>Stolz</a:t>
            </a:r>
            <a:r>
              <a:rPr lang="en-US" altLang="en-US" sz="2400" b="0" dirty="0" smtClean="0"/>
              <a:t> </a:t>
            </a:r>
          </a:p>
          <a:p>
            <a:pPr algn="ctr" eaLnBrk="1" hangingPunct="1">
              <a:lnSpc>
                <a:spcPct val="93000"/>
              </a:lnSpc>
              <a:spcBef>
                <a:spcPct val="0"/>
              </a:spcBef>
              <a:buClrTx/>
              <a:buFontTx/>
              <a:buNone/>
            </a:pPr>
            <a:endParaRPr lang="en-US" altLang="en-US" sz="2600" b="0" dirty="0" smtClean="0"/>
          </a:p>
          <a:p>
            <a:pPr algn="ctr" eaLnBrk="1" hangingPunct="1">
              <a:lnSpc>
                <a:spcPct val="93000"/>
              </a:lnSpc>
              <a:spcBef>
                <a:spcPct val="0"/>
              </a:spcBef>
              <a:buClrTx/>
              <a:buFontTx/>
              <a:buNone/>
            </a:pPr>
            <a:endParaRPr lang="en-US" altLang="en-US" sz="2600" b="0" dirty="0"/>
          </a:p>
          <a:p>
            <a:pPr algn="ctr" eaLnBrk="1" hangingPunct="1">
              <a:lnSpc>
                <a:spcPct val="93000"/>
              </a:lnSpc>
              <a:spcBef>
                <a:spcPct val="0"/>
              </a:spcBef>
              <a:buClrTx/>
              <a:buFontTx/>
              <a:buNone/>
            </a:pPr>
            <a:endParaRPr lang="en-US" altLang="en-US" sz="2600" b="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6268" y="4800600"/>
            <a:ext cx="2833688" cy="11430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2499" y="457200"/>
            <a:ext cx="7239000" cy="685800"/>
          </a:xfrm>
        </p:spPr>
        <p:txBody>
          <a:bodyPr/>
          <a:lstStyle/>
          <a:p>
            <a:r>
              <a:rPr lang="en-US" sz="4400" dirty="0" smtClean="0"/>
              <a:t>Measuring Tunnel Quality</a:t>
            </a:r>
            <a:endParaRPr lang="en-US" sz="4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/>
              <p:cNvSpPr>
                <a:spLocks noGrp="1"/>
              </p:cNvSpPr>
              <p:nvPr>
                <p:ph idx="1"/>
              </p:nvPr>
            </p:nvSpPr>
            <p:spPr>
              <a:xfrm>
                <a:off x="609598" y="5316312"/>
                <a:ext cx="7924801" cy="1084487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300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3000" b="0" i="1" smtClean="0">
                            <a:latin typeface="Cambria Math" charset="0"/>
                          </a:rPr>
                          <m:t>𝑃𝑙𝑎𝑡𝑒</m:t>
                        </m:r>
                        <m:r>
                          <a:rPr lang="en-US" sz="3000" b="0" i="1" smtClean="0">
                            <a:latin typeface="Cambria Math" charset="0"/>
                          </a:rPr>
                          <m:t> </m:t>
                        </m:r>
                        <m:r>
                          <a:rPr lang="en-US" sz="3000" b="0" i="1" smtClean="0">
                            <a:latin typeface="Cambria Math" charset="0"/>
                          </a:rPr>
                          <m:t>𝐷𝑖𝑓𝑓</m:t>
                        </m:r>
                        <m:r>
                          <a:rPr lang="en-US" sz="3000" b="0" i="1" smtClean="0">
                            <a:latin typeface="Cambria Math" charset="0"/>
                          </a:rPr>
                          <m:t> </m:t>
                        </m:r>
                      </m:num>
                      <m:den>
                        <m:r>
                          <a:rPr lang="en-US" sz="3000" b="0" i="1" smtClean="0">
                            <a:latin typeface="Cambria Math" charset="0"/>
                          </a:rPr>
                          <m:t>𝑅𝑒𝑙𝑒𝑎𝑠𝑒</m:t>
                        </m:r>
                        <m:r>
                          <a:rPr lang="en-US" sz="3000" b="0" i="1" smtClean="0">
                            <a:latin typeface="Cambria Math" charset="0"/>
                          </a:rPr>
                          <m:t> </m:t>
                        </m:r>
                        <m:r>
                          <a:rPr lang="en-US" sz="3000" b="0" i="1" smtClean="0">
                            <a:latin typeface="Cambria Math" charset="0"/>
                          </a:rPr>
                          <m:t>𝐷𝑖𝑓𝑓</m:t>
                        </m:r>
                        <m:r>
                          <a:rPr lang="en-US" sz="3000" b="1" i="1">
                            <a:latin typeface="Cambria Math" charset="0"/>
                          </a:rPr>
                          <m:t>𝑿</m:t>
                        </m:r>
                        <m:r>
                          <a:rPr lang="en-US" sz="3000" b="1" i="1">
                            <a:latin typeface="Cambria Math" charset="0"/>
                          </a:rPr>
                          <m:t> </m:t>
                        </m:r>
                        <m:r>
                          <a:rPr lang="en-US" sz="3000" i="1">
                            <a:latin typeface="Cambria Math" charset="0"/>
                          </a:rPr>
                          <m:t>𝑇𝑢𝑛𝑛𝑒𝑙</m:t>
                        </m:r>
                        <m:r>
                          <a:rPr lang="en-US" sz="3000" i="1">
                            <a:latin typeface="Cambria Math" charset="0"/>
                          </a:rPr>
                          <m:t> </m:t>
                        </m:r>
                        <m:r>
                          <a:rPr lang="en-US" sz="3000" i="1">
                            <a:latin typeface="Cambria Math" charset="0"/>
                          </a:rPr>
                          <m:t>𝐷𝑖𝑓𝑓</m:t>
                        </m:r>
                      </m:den>
                    </m:f>
                  </m:oMath>
                </a14:m>
                <a:r>
                  <a:rPr lang="en-US" sz="3000" dirty="0" smtClean="0"/>
                  <a:t> = </a:t>
                </a:r>
                <a:r>
                  <a:rPr lang="en-US" sz="3000" b="1" i="1" dirty="0" smtClean="0"/>
                  <a:t>Effective Duplicity </a:t>
                </a:r>
              </a:p>
            </p:txBody>
          </p:sp>
        </mc:Choice>
        <mc:Fallback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598" y="5316312"/>
                <a:ext cx="7924801" cy="1084487"/>
              </a:xfr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53699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18381" y="1600200"/>
            <a:ext cx="7086600" cy="4505325"/>
          </a:xfrm>
        </p:spPr>
        <p:txBody>
          <a:bodyPr/>
          <a:lstStyle/>
          <a:p>
            <a:pPr marL="0" indent="0" algn="ctr"/>
            <a:r>
              <a:rPr lang="en-US" dirty="0" smtClean="0"/>
              <a:t>Our metric shows strong correlation with a pitcher’s most effective sequence</a:t>
            </a:r>
          </a:p>
          <a:p>
            <a:pPr marL="0" indent="0" algn="ctr"/>
            <a:endParaRPr lang="en-US" dirty="0"/>
          </a:p>
          <a:p>
            <a:pPr marL="0" indent="0" algn="ctr"/>
            <a:r>
              <a:rPr lang="en-US" dirty="0" smtClean="0"/>
              <a:t>Was also promising for Quality Contact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4196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54" r="38646"/>
          <a:stretch/>
        </p:blipFill>
        <p:spPr>
          <a:xfrm>
            <a:off x="20" y="10"/>
            <a:ext cx="3492988" cy="6857990"/>
          </a:xfrm>
          <a:prstGeom prst="rect">
            <a:avLst/>
          </a:prstGeom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2" y="629268"/>
            <a:ext cx="4800600" cy="1275734"/>
          </a:xfrm>
        </p:spPr>
        <p:txBody>
          <a:bodyPr>
            <a:normAutofit/>
          </a:bodyPr>
          <a:lstStyle/>
          <a:p>
            <a:r>
              <a:rPr lang="en-US" sz="4800" b="1" dirty="0"/>
              <a:t>Importance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7601" y="1905001"/>
            <a:ext cx="4800600" cy="4318820"/>
          </a:xfrm>
        </p:spPr>
        <p:txBody>
          <a:bodyPr>
            <a:normAutofit/>
          </a:bodyPr>
          <a:lstStyle/>
          <a:p>
            <a:r>
              <a:rPr lang="en-US" dirty="0" smtClean="0"/>
              <a:t>Allows us to measure the effectiveness of a pitcher to force swinging strikes</a:t>
            </a:r>
          </a:p>
          <a:p>
            <a:endParaRPr lang="en-US" dirty="0" smtClean="0"/>
          </a:p>
          <a:p>
            <a:r>
              <a:rPr lang="en-US" dirty="0" smtClean="0"/>
              <a:t>Specifically low-velocity pitcher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9967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394" b="9091"/>
          <a:stretch/>
        </p:blipFill>
        <p:spPr>
          <a:xfrm>
            <a:off x="20" y="10"/>
            <a:ext cx="9143980" cy="6857990"/>
          </a:xfrm>
          <a:prstGeom prst="rect">
            <a:avLst/>
          </a:prstGeom>
        </p:spPr>
      </p:pic>
      <p:sp>
        <p:nvSpPr>
          <p:cNvPr id="11" name="Rectangle 1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17752" y="320041"/>
            <a:ext cx="4150476" cy="5861304"/>
          </a:xfrm>
          <a:prstGeom prst="rect">
            <a:avLst/>
          </a:prstGeom>
          <a:solidFill>
            <a:schemeClr val="bg1">
              <a:alpha val="90000"/>
            </a:schemeClr>
          </a:solidFill>
          <a:ln w="127000" cap="sq" cmpd="thinThick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7264" y="478241"/>
            <a:ext cx="3911452" cy="1460499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defTabSz="914400" eaLnBrk="1" hangingPunct="1">
              <a:lnSpc>
                <a:spcPct val="90000"/>
              </a:lnSpc>
            </a:pPr>
            <a:r>
              <a:rPr lang="en-US" sz="4000" dirty="0" smtClean="0">
                <a:solidFill>
                  <a:schemeClr val="tx1"/>
                </a:solidFill>
              </a:rPr>
              <a:t>Pitch Tunneling</a:t>
            </a:r>
            <a:br>
              <a:rPr lang="en-US" sz="4000" dirty="0" smtClean="0">
                <a:solidFill>
                  <a:schemeClr val="tx1"/>
                </a:solidFill>
              </a:rPr>
            </a:br>
            <a:r>
              <a:rPr lang="en-US" sz="4000" dirty="0" smtClean="0">
                <a:solidFill>
                  <a:schemeClr val="tx1"/>
                </a:solidFill>
              </a:rPr>
              <a:t>&amp;</a:t>
            </a:r>
            <a:br>
              <a:rPr lang="en-US" sz="4000" dirty="0" smtClean="0">
                <a:solidFill>
                  <a:schemeClr val="tx1"/>
                </a:solidFill>
              </a:rPr>
            </a:br>
            <a:r>
              <a:rPr lang="en-US" sz="4000" dirty="0" smtClean="0">
                <a:solidFill>
                  <a:schemeClr val="tx1"/>
                </a:solidFill>
              </a:rPr>
              <a:t>Sequencing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17752" y="2209800"/>
            <a:ext cx="4150476" cy="3818860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1"/>
                </a:solidFill>
              </a:rPr>
              <a:t>“You </a:t>
            </a:r>
            <a:r>
              <a:rPr lang="en-US" sz="2400" dirty="0">
                <a:solidFill>
                  <a:schemeClr val="tx1"/>
                </a:solidFill>
              </a:rPr>
              <a:t>see a pitch inside and wonder, 'Is it the fastball or the cutter?' That's where he's got you</a:t>
            </a:r>
            <a:r>
              <a:rPr lang="en-US" sz="2400" dirty="0" smtClean="0">
                <a:solidFill>
                  <a:schemeClr val="tx1"/>
                </a:solidFill>
              </a:rPr>
              <a:t>.” </a:t>
            </a:r>
            <a:r>
              <a:rPr lang="en-US" sz="2400" dirty="0">
                <a:solidFill>
                  <a:schemeClr val="tx1"/>
                </a:solidFill>
              </a:rPr>
              <a:t>- Tony </a:t>
            </a:r>
            <a:r>
              <a:rPr lang="en-US" sz="2400" dirty="0" smtClean="0">
                <a:solidFill>
                  <a:schemeClr val="tx1"/>
                </a:solidFill>
              </a:rPr>
              <a:t>Gwynn</a:t>
            </a:r>
          </a:p>
          <a:p>
            <a:pPr indent="-228600" defTabSz="914400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2400" dirty="0" smtClean="0">
              <a:solidFill>
                <a:schemeClr val="tx1"/>
              </a:solidFill>
            </a:endParaRPr>
          </a:p>
          <a:p>
            <a:pPr indent="-228600" defTabSz="914400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“Sometimes he knows what he's going to throw two pitches ahead</a:t>
            </a:r>
            <a:r>
              <a:rPr lang="en-US" sz="2400" dirty="0" smtClean="0">
                <a:solidFill>
                  <a:schemeClr val="tx1"/>
                </a:solidFill>
              </a:rPr>
              <a:t>.”- </a:t>
            </a:r>
            <a:r>
              <a:rPr lang="en-US" sz="2400" dirty="0">
                <a:solidFill>
                  <a:schemeClr val="tx1"/>
                </a:solidFill>
              </a:rPr>
              <a:t>John Smoltz</a:t>
            </a:r>
          </a:p>
        </p:txBody>
      </p:sp>
    </p:spTree>
    <p:extLst>
      <p:ext uri="{BB962C8B-B14F-4D97-AF65-F5344CB8AC3E}">
        <p14:creationId xmlns:p14="http://schemas.microsoft.com/office/powerpoint/2010/main" val="2093654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7" name="Picture Placeholder 6"/>
          <p:cNvPicPr>
            <a:picLocks noGrp="1" noChangeAspect="1"/>
          </p:cNvPicPr>
          <p:nvPr>
            <p:ph type="pic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16" r="9091" b="7229"/>
          <a:stretch/>
        </p:blipFill>
        <p:spPr>
          <a:xfrm>
            <a:off x="20" y="10"/>
            <a:ext cx="9143980" cy="6857990"/>
          </a:xfrm>
          <a:prstGeom prst="rect">
            <a:avLst/>
          </a:prstGeom>
        </p:spPr>
      </p:pic>
      <p:sp>
        <p:nvSpPr>
          <p:cNvPr id="13" name="Rectangle 1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17752" y="320041"/>
            <a:ext cx="4150476" cy="5861304"/>
          </a:xfrm>
          <a:prstGeom prst="rect">
            <a:avLst/>
          </a:prstGeom>
          <a:solidFill>
            <a:schemeClr val="bg1">
              <a:alpha val="90000"/>
            </a:schemeClr>
          </a:solidFill>
          <a:ln w="127000" cap="sq" cmpd="thinThick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7264" y="478241"/>
            <a:ext cx="3911452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 eaLnBrk="1" hangingPunct="1">
              <a:lnSpc>
                <a:spcPct val="90000"/>
              </a:lnSpc>
            </a:pPr>
            <a:r>
              <a:rPr lang="en-US" sz="4000" dirty="0" smtClean="0">
                <a:solidFill>
                  <a:schemeClr val="tx1"/>
                </a:solidFill>
              </a:rPr>
              <a:t>The Problem </a:t>
            </a:r>
            <a:r>
              <a:rPr lang="en-US" sz="4000" dirty="0">
                <a:solidFill>
                  <a:schemeClr val="tx1"/>
                </a:solidFill>
              </a:rPr>
              <a:t>for Hitters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17752" y="2207918"/>
            <a:ext cx="4150475" cy="3049882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1"/>
                </a:solidFill>
              </a:rPr>
              <a:t>“Hitting </a:t>
            </a:r>
            <a:r>
              <a:rPr lang="en-US" sz="2400" dirty="0">
                <a:solidFill>
                  <a:schemeClr val="tx1"/>
                </a:solidFill>
              </a:rPr>
              <a:t>a </a:t>
            </a:r>
            <a:r>
              <a:rPr lang="en-US" sz="2400" dirty="0" smtClean="0">
                <a:solidFill>
                  <a:schemeClr val="tx1"/>
                </a:solidFill>
              </a:rPr>
              <a:t>baseball is </a:t>
            </a:r>
            <a:r>
              <a:rPr lang="en-US" sz="2400" dirty="0">
                <a:solidFill>
                  <a:schemeClr val="tx1"/>
                </a:solidFill>
              </a:rPr>
              <a:t>the single most difficult thing to do in sport</a:t>
            </a:r>
            <a:r>
              <a:rPr lang="en-US" sz="2400" dirty="0" smtClean="0">
                <a:solidFill>
                  <a:schemeClr val="tx1"/>
                </a:solidFill>
              </a:rPr>
              <a:t>.” - </a:t>
            </a:r>
            <a:r>
              <a:rPr lang="en-US" sz="2400" dirty="0">
                <a:solidFill>
                  <a:schemeClr val="tx1"/>
                </a:solidFill>
              </a:rPr>
              <a:t>Ted </a:t>
            </a:r>
            <a:r>
              <a:rPr lang="en-US" sz="2400" dirty="0" smtClean="0">
                <a:solidFill>
                  <a:schemeClr val="tx1"/>
                </a:solidFill>
              </a:rPr>
              <a:t>Williams</a:t>
            </a:r>
          </a:p>
          <a:p>
            <a:pPr indent="-228600" defTabSz="914400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2400" dirty="0" smtClean="0">
              <a:solidFill>
                <a:schemeClr val="tx1"/>
              </a:solidFill>
            </a:endParaRPr>
          </a:p>
          <a:p>
            <a:pPr indent="-228600" defTabSz="914400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400" dirty="0" smtClean="0"/>
              <a:t>“The </a:t>
            </a:r>
            <a:r>
              <a:rPr lang="en-US" sz="2400" dirty="0"/>
              <a:t>good hitters get their tip-off from the pitchers</a:t>
            </a:r>
            <a:r>
              <a:rPr lang="en-US" sz="2400" dirty="0" smtClean="0"/>
              <a:t>.”</a:t>
            </a:r>
          </a:p>
          <a:p>
            <a:pPr defTabSz="914400" eaLnBrk="1" hangingPunct="1">
              <a:lnSpc>
                <a:spcPct val="90000"/>
              </a:lnSpc>
            </a:pPr>
            <a:r>
              <a:rPr lang="en-US" sz="2400" dirty="0" smtClean="0"/>
              <a:t>	- Charley Metro</a:t>
            </a:r>
            <a:endParaRPr 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5317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08963" cy="1706562"/>
          </a:xfrm>
        </p:spPr>
        <p:txBody>
          <a:bodyPr/>
          <a:lstStyle/>
          <a:p>
            <a:r>
              <a:rPr lang="en-US" sz="4800" u="sng" dirty="0" smtClean="0"/>
              <a:t>The Hypothesis</a:t>
            </a:r>
            <a:endParaRPr lang="en-US" sz="4800" u="sn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61641" y="1752600"/>
                <a:ext cx="7000080" cy="4114800"/>
              </a:xfrm>
            </p:spPr>
            <p:txBody>
              <a:bodyPr/>
              <a:lstStyle/>
              <a:p>
                <a:r>
                  <a:rPr lang="en-US" sz="2800" dirty="0" smtClean="0"/>
                  <a:t>Pitch Tunneling causes:</a:t>
                </a:r>
                <a:endParaRPr lang="en-US" sz="1200" dirty="0"/>
              </a:p>
              <a:p>
                <a:pPr marL="457200" indent="-457200">
                  <a:spcAft>
                    <a:spcPts val="1200"/>
                  </a:spcAft>
                  <a:buFont typeface="Arial" charset="0"/>
                  <a:buChar char="•"/>
                </a:pPr>
                <a:r>
                  <a:rPr lang="en-US" sz="3600" i="1" dirty="0" smtClean="0"/>
                  <a:t>More</a:t>
                </a:r>
                <a:r>
                  <a:rPr lang="en-US" sz="3600" dirty="0" smtClean="0"/>
                  <a:t> </a:t>
                </a:r>
                <a:r>
                  <a:rPr lang="en-US" sz="3600" b="1" u="sng" dirty="0" smtClean="0"/>
                  <a:t>Strikes per Swing</a:t>
                </a:r>
                <a:endParaRPr lang="en-US" dirty="0" smtClean="0">
                  <a:latin typeface="Cambria Math" charset="0"/>
                </a:endParaRPr>
              </a:p>
              <a:p>
                <a:pPr marL="400050" lvl="1" inden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b="1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𝑾𝒉𝒊𝒇𝒇𝒔</m:t>
                          </m:r>
                        </m:num>
                        <m:den>
                          <m:r>
                            <a:rPr lang="en-US" b="1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𝑻𝒐𝒕𝒂𝒍</m:t>
                          </m:r>
                          <m:r>
                            <a:rPr lang="en-US" b="1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 </m:t>
                          </m:r>
                          <m:r>
                            <a:rPr lang="en-US" b="1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𝑺𝒘𝒊𝒏𝒈𝒔</m:t>
                          </m:r>
                        </m:den>
                      </m:f>
                    </m:oMath>
                  </m:oMathPara>
                </a14:m>
                <a:endParaRPr lang="en-US" sz="1800" b="1" u="sng" dirty="0" smtClean="0"/>
              </a:p>
              <a:p>
                <a:pPr marL="457200" indent="-457200">
                  <a:buFont typeface="Arial" charset="0"/>
                  <a:buChar char="•"/>
                </a:pPr>
                <a:r>
                  <a:rPr lang="en-US" sz="3600" i="1" dirty="0"/>
                  <a:t>P</a:t>
                </a:r>
                <a:r>
                  <a:rPr lang="en-US" sz="3600" i="1" dirty="0" smtClean="0"/>
                  <a:t>oorer</a:t>
                </a:r>
                <a:r>
                  <a:rPr lang="en-US" sz="3600" dirty="0" smtClean="0"/>
                  <a:t> </a:t>
                </a:r>
                <a:r>
                  <a:rPr lang="en-US" sz="3600" b="1" u="sng" dirty="0" smtClean="0"/>
                  <a:t>Quality of Contact</a:t>
                </a:r>
              </a:p>
              <a:p>
                <a:pPr marL="457200" indent="-457200">
                  <a:buFont typeface="Arial" charset="0"/>
                  <a:buChar char="•"/>
                </a:pPr>
                <a:endParaRPr lang="en-US" dirty="0" smtClean="0"/>
              </a:p>
              <a:p>
                <a:endParaRPr lang="en-US" dirty="0"/>
              </a:p>
              <a:p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61641" y="1752600"/>
                <a:ext cx="7000080" cy="4114800"/>
              </a:xfrm>
              <a:blipFill rotWithShape="0">
                <a:blip r:embed="rId3"/>
                <a:stretch>
                  <a:fillRect l="-2439" t="-16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28828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Quality of Contact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7" y="1066800"/>
            <a:ext cx="7924800" cy="4505325"/>
          </a:xfrm>
        </p:spPr>
        <p:txBody>
          <a:bodyPr/>
          <a:lstStyle/>
          <a:p>
            <a:pPr marL="457200" indent="-457200">
              <a:buFontTx/>
              <a:buChar char="-"/>
            </a:pPr>
            <a:r>
              <a:rPr lang="en-US" sz="2400" dirty="0" smtClean="0"/>
              <a:t>A pitcher that tunnels well should limit quality of contact</a:t>
            </a:r>
          </a:p>
          <a:p>
            <a:pPr marL="0" indent="0"/>
            <a:r>
              <a:rPr lang="en-US" sz="2400" dirty="0" smtClean="0"/>
              <a:t>- </a:t>
            </a:r>
            <a:r>
              <a:rPr lang="en-US" sz="2400" u="sng" dirty="0" smtClean="0"/>
              <a:t>Average Velocity </a:t>
            </a:r>
            <a:r>
              <a:rPr lang="en-US" sz="2400" dirty="0" smtClean="0"/>
              <a:t>as well as </a:t>
            </a:r>
          </a:p>
          <a:p>
            <a:pPr marL="0" indent="0"/>
            <a:r>
              <a:rPr lang="en-US" sz="2400" dirty="0" smtClean="0"/>
              <a:t>  </a:t>
            </a:r>
            <a:r>
              <a:rPr lang="en-US" sz="2400" u="sng" dirty="0" smtClean="0"/>
              <a:t>Average launch angle </a:t>
            </a:r>
            <a:r>
              <a:rPr lang="en-US" sz="2400" dirty="0" smtClean="0"/>
              <a:t>was </a:t>
            </a:r>
          </a:p>
          <a:p>
            <a:pPr marL="0" indent="0"/>
            <a:r>
              <a:rPr lang="en-US" sz="2400" dirty="0" smtClean="0"/>
              <a:t>Taken for each sequence thrown</a:t>
            </a:r>
          </a:p>
          <a:p>
            <a:pPr marL="0" indent="0"/>
            <a:endParaRPr lang="en-US" sz="2400" dirty="0" smtClean="0"/>
          </a:p>
          <a:p>
            <a:pPr marL="0" indent="0"/>
            <a:r>
              <a:rPr lang="en-US" sz="2400" dirty="0" smtClean="0"/>
              <a:t>-This gives a better idea of the </a:t>
            </a:r>
          </a:p>
          <a:p>
            <a:pPr marL="0" indent="0"/>
            <a:r>
              <a:rPr lang="en-US" sz="2400" dirty="0" smtClean="0"/>
              <a:t>results of an at bat than just </a:t>
            </a:r>
          </a:p>
          <a:p>
            <a:pPr marL="0" indent="0"/>
            <a:r>
              <a:rPr lang="en-US" sz="2400" dirty="0" smtClean="0"/>
              <a:t>the actual outcome</a:t>
            </a:r>
          </a:p>
          <a:p>
            <a:pPr marL="0" indent="0"/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3292030"/>
            <a:ext cx="3521152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903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Quality of Contact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0"/>
            <a:ext cx="8208963" cy="4505325"/>
          </a:xfrm>
        </p:spPr>
        <p:txBody>
          <a:bodyPr/>
          <a:lstStyle/>
          <a:p>
            <a:pPr marL="0" indent="0"/>
            <a:r>
              <a:rPr lang="en-US" dirty="0"/>
              <a:t>	</a:t>
            </a:r>
            <a:r>
              <a:rPr lang="en-US" dirty="0" smtClean="0"/>
              <a:t>Measured </a:t>
            </a:r>
            <a:r>
              <a:rPr lang="en-US" u="sng" dirty="0" smtClean="0"/>
              <a:t>Ground Ball %, Fly Ball %, </a:t>
            </a:r>
          </a:p>
          <a:p>
            <a:pPr marL="0" indent="0"/>
            <a:r>
              <a:rPr lang="en-US" dirty="0"/>
              <a:t>	</a:t>
            </a:r>
            <a:r>
              <a:rPr lang="en-US" dirty="0" smtClean="0"/>
              <a:t>and </a:t>
            </a:r>
            <a:r>
              <a:rPr lang="en-US" u="sng" dirty="0" smtClean="0"/>
              <a:t>Line Drive %</a:t>
            </a:r>
          </a:p>
          <a:p>
            <a:pPr marL="0" indent="0"/>
            <a:endParaRPr lang="en-US" u="sng" dirty="0"/>
          </a:p>
          <a:p>
            <a:pPr marL="457200" indent="-457200">
              <a:buFontTx/>
              <a:buChar char="-"/>
            </a:pPr>
            <a:r>
              <a:rPr lang="en-US" dirty="0" smtClean="0"/>
              <a:t>Hypothesize that a </a:t>
            </a:r>
          </a:p>
          <a:p>
            <a:pPr marL="0" indent="0"/>
            <a:r>
              <a:rPr lang="en-US" dirty="0"/>
              <a:t>	</a:t>
            </a:r>
            <a:r>
              <a:rPr lang="en-US" dirty="0" smtClean="0"/>
              <a:t>better tunneling</a:t>
            </a:r>
          </a:p>
          <a:p>
            <a:pPr marL="0" indent="0"/>
            <a:r>
              <a:rPr lang="en-US" dirty="0"/>
              <a:t>	</a:t>
            </a:r>
            <a:r>
              <a:rPr lang="en-US" dirty="0" smtClean="0"/>
              <a:t>metrics result in </a:t>
            </a:r>
          </a:p>
          <a:p>
            <a:pPr marL="0" indent="0"/>
            <a:r>
              <a:rPr lang="en-US" dirty="0"/>
              <a:t>	</a:t>
            </a:r>
            <a:r>
              <a:rPr lang="en-US" dirty="0" smtClean="0"/>
              <a:t>worse launch angles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2286000"/>
            <a:ext cx="2971800" cy="4322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0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Selection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641740" y="1396734"/>
            <a:ext cx="3868737" cy="823913"/>
          </a:xfrm>
        </p:spPr>
        <p:txBody>
          <a:bodyPr/>
          <a:lstStyle/>
          <a:p>
            <a:r>
              <a:rPr lang="en-US" sz="2000" dirty="0" smtClean="0"/>
              <a:t>55 </a:t>
            </a:r>
            <a:r>
              <a:rPr lang="en-US" sz="2000" b="0" dirty="0" smtClean="0"/>
              <a:t>Random Pitchers</a:t>
            </a:r>
          </a:p>
          <a:p>
            <a:r>
              <a:rPr lang="en-US" sz="2000" dirty="0" smtClean="0"/>
              <a:t>5 </a:t>
            </a:r>
            <a:r>
              <a:rPr lang="en-US" sz="2000" b="0" dirty="0" smtClean="0"/>
              <a:t>Hand-picked </a:t>
            </a:r>
            <a:r>
              <a:rPr lang="en-US" sz="2200" i="1" dirty="0" smtClean="0"/>
              <a:t>Elite</a:t>
            </a:r>
            <a:r>
              <a:rPr lang="en-US" sz="2000" b="0" dirty="0" smtClean="0"/>
              <a:t> Pitchers</a:t>
            </a:r>
            <a:endParaRPr lang="en-US" sz="2000" b="0" dirty="0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274" y="2315954"/>
            <a:ext cx="1511808" cy="2002125"/>
          </a:xfrm>
        </p:spPr>
      </p:pic>
      <p:sp>
        <p:nvSpPr>
          <p:cNvPr id="8" name="Text Placeholder 7"/>
          <p:cNvSpPr>
            <a:spLocks noGrp="1"/>
          </p:cNvSpPr>
          <p:nvPr>
            <p:ph type="body" sz="quarter" idx="3"/>
          </p:nvPr>
        </p:nvSpPr>
        <p:spPr>
          <a:xfrm>
            <a:off x="4521979" y="1681163"/>
            <a:ext cx="4088621" cy="823912"/>
          </a:xfrm>
        </p:spPr>
        <p:txBody>
          <a:bodyPr/>
          <a:lstStyle/>
          <a:p>
            <a:r>
              <a:rPr lang="en-US" sz="2000" b="0" dirty="0" smtClean="0"/>
              <a:t>Prospectus – </a:t>
            </a:r>
            <a:r>
              <a:rPr lang="en-US" sz="2000" b="0" u="sng" dirty="0" smtClean="0"/>
              <a:t>Sequencing</a:t>
            </a:r>
          </a:p>
          <a:p>
            <a:r>
              <a:rPr lang="en-US" sz="2000" b="0" dirty="0" err="1" smtClean="0"/>
              <a:t>Statcast</a:t>
            </a:r>
            <a:r>
              <a:rPr lang="en-US" sz="2000" b="0" dirty="0" smtClean="0"/>
              <a:t> – </a:t>
            </a:r>
            <a:r>
              <a:rPr lang="en-US" sz="2000" i="1" u="sng" dirty="0" smtClean="0"/>
              <a:t>Individual Pitch </a:t>
            </a:r>
            <a:r>
              <a:rPr lang="en-US" sz="2000" b="0" u="sng" dirty="0" smtClean="0"/>
              <a:t>Data</a:t>
            </a:r>
            <a:endParaRPr lang="en-US" sz="2000" b="0" u="sng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quarter" idx="4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022"/>
          <a:stretch/>
        </p:blipFill>
        <p:spPr>
          <a:xfrm>
            <a:off x="5004189" y="2505075"/>
            <a:ext cx="3124200" cy="3684588"/>
          </a:xfr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043" y="2315954"/>
            <a:ext cx="2075053" cy="138336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903" y="4347369"/>
            <a:ext cx="1530179" cy="203896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3752" y="4944062"/>
            <a:ext cx="2070808" cy="138053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961" y="3744829"/>
            <a:ext cx="2057239" cy="1157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92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8208963" cy="711200"/>
          </a:xfrm>
        </p:spPr>
        <p:txBody>
          <a:bodyPr/>
          <a:lstStyle/>
          <a:p>
            <a:r>
              <a:rPr lang="en-US" dirty="0" smtClean="0"/>
              <a:t>The Collection Process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185"/>
          <a:stretch/>
        </p:blipFill>
        <p:spPr>
          <a:xfrm>
            <a:off x="746185" y="1600201"/>
            <a:ext cx="3604906" cy="4343400"/>
          </a:xfrm>
        </p:spPr>
      </p:pic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4351091" y="1573364"/>
            <a:ext cx="4114800" cy="4368799"/>
          </a:xfrm>
        </p:spPr>
        <p:txBody>
          <a:bodyPr/>
          <a:lstStyle/>
          <a:p>
            <a:pPr marL="514350" indent="-514350">
              <a:spcBef>
                <a:spcPts val="1400"/>
              </a:spcBef>
              <a:buFont typeface="+mj-lt"/>
              <a:buAutoNum type="arabicPeriod"/>
            </a:pPr>
            <a:r>
              <a:rPr lang="en-US" sz="2800" dirty="0" smtClean="0">
                <a:ea typeface="Big Caslon Medium" charset="0"/>
                <a:cs typeface="Big Caslon Medium" charset="0"/>
              </a:rPr>
              <a:t>2016 Season</a:t>
            </a:r>
          </a:p>
          <a:p>
            <a:pPr marL="914400" lvl="1" indent="-514350">
              <a:spcBef>
                <a:spcPts val="1400"/>
              </a:spcBef>
              <a:buFont typeface="Wingdings" charset="2"/>
              <a:buChar char="§"/>
            </a:pPr>
            <a:r>
              <a:rPr lang="en-US" sz="2400" dirty="0" smtClean="0">
                <a:ea typeface="Big Caslon Medium" charset="0"/>
                <a:cs typeface="Big Caslon Medium" charset="0"/>
              </a:rPr>
              <a:t>Every pitch by pitcher</a:t>
            </a:r>
          </a:p>
          <a:p>
            <a:pPr marL="514350" indent="-514350">
              <a:spcBef>
                <a:spcPts val="1400"/>
              </a:spcBef>
              <a:buFont typeface="+mj-lt"/>
              <a:buAutoNum type="arabicPeriod"/>
            </a:pPr>
            <a:r>
              <a:rPr lang="en-US" sz="2800" dirty="0" smtClean="0">
                <a:ea typeface="Big Caslon Medium" charset="0"/>
                <a:cs typeface="Big Caslon Medium" charset="0"/>
              </a:rPr>
              <a:t>Collect Sequences</a:t>
            </a:r>
          </a:p>
          <a:p>
            <a:pPr marL="514350" indent="-514350">
              <a:spcBef>
                <a:spcPts val="1400"/>
              </a:spcBef>
              <a:buFont typeface="+mj-lt"/>
              <a:buAutoNum type="arabicPeriod"/>
            </a:pPr>
            <a:r>
              <a:rPr lang="en-US" sz="2800" dirty="0" smtClean="0">
                <a:ea typeface="Big Caslon Medium" charset="0"/>
                <a:cs typeface="Big Caslon Medium" charset="0"/>
              </a:rPr>
              <a:t>Filter swings</a:t>
            </a:r>
          </a:p>
          <a:p>
            <a:pPr marL="514350" indent="-514350">
              <a:spcBef>
                <a:spcPts val="1400"/>
              </a:spcBef>
              <a:buFont typeface="+mj-lt"/>
              <a:buAutoNum type="arabicPeriod"/>
            </a:pPr>
            <a:r>
              <a:rPr lang="en-US" sz="2800" dirty="0" smtClean="0">
                <a:ea typeface="Big Caslon Medium" charset="0"/>
                <a:cs typeface="Big Caslon Medium" charset="0"/>
              </a:rPr>
              <a:t>Perform calculations by pitch sequences</a:t>
            </a:r>
          </a:p>
          <a:p>
            <a:pPr marL="514350" indent="-514350">
              <a:spcBef>
                <a:spcPts val="1400"/>
              </a:spcBef>
              <a:buFont typeface="+mj-lt"/>
              <a:buAutoNum type="arabicPeriod"/>
            </a:pPr>
            <a:r>
              <a:rPr lang="en-US" sz="2800" dirty="0" smtClean="0">
                <a:ea typeface="Big Caslon Medium" charset="0"/>
                <a:cs typeface="Big Caslon Medium" charset="0"/>
              </a:rPr>
              <a:t>Separate Best &amp; Worst </a:t>
            </a:r>
            <a:r>
              <a:rPr lang="en-US" sz="2800" dirty="0" err="1" smtClean="0">
                <a:ea typeface="Big Caslon Medium" charset="0"/>
                <a:cs typeface="Big Caslon Medium" charset="0"/>
              </a:rPr>
              <a:t>Tunnelers</a:t>
            </a:r>
            <a:endParaRPr lang="en-US" sz="2800" dirty="0">
              <a:ea typeface="Big Caslon Medium" charset="0"/>
              <a:cs typeface="Big Caslon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7622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04800"/>
            <a:ext cx="7886700" cy="1023937"/>
          </a:xfrm>
        </p:spPr>
        <p:txBody>
          <a:bodyPr/>
          <a:lstStyle/>
          <a:p>
            <a:r>
              <a:rPr lang="en-US" sz="5400" dirty="0" smtClean="0"/>
              <a:t>Pitch Tunneling Metrics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2136164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Arial"/>
        <a:ea typeface="Microsoft YaHei"/>
        <a:cs typeface=""/>
      </a:majorFont>
      <a:minorFont>
        <a:latin typeface="Arial"/>
        <a:ea typeface="Microsoft YaHe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en-US" sz="1800" b="1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ea typeface="Microsoft YaHei" panose="020B0503020204020204" pitchFamily="34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en-US" sz="1800" b="1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ea typeface="Microsoft YaHei" panose="020B0503020204020204" pitchFamily="34" charset="-122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Arial"/>
        <a:ea typeface="Microsoft YaHei"/>
        <a:cs typeface=""/>
      </a:majorFont>
      <a:minorFont>
        <a:latin typeface="Arial"/>
        <a:ea typeface="Microsoft YaHe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en-US" sz="1800" b="1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ea typeface="Microsoft YaHei" panose="020B0503020204020204" pitchFamily="34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en-US" sz="1800" b="1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ea typeface="Microsoft YaHei" panose="020B0503020204020204" pitchFamily="34" charset="-122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47933</TotalTime>
  <Words>430</Words>
  <Application>Microsoft Macintosh PowerPoint</Application>
  <PresentationFormat>On-screen Show (4:3)</PresentationFormat>
  <Paragraphs>100</Paragraphs>
  <Slides>12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Big Caslon Medium</vt:lpstr>
      <vt:lpstr>Cambria Math</vt:lpstr>
      <vt:lpstr>Microsoft YaHei</vt:lpstr>
      <vt:lpstr>Times New Roman</vt:lpstr>
      <vt:lpstr>Wingdings</vt:lpstr>
      <vt:lpstr>Arial</vt:lpstr>
      <vt:lpstr>Office Theme</vt:lpstr>
      <vt:lpstr>Office Theme</vt:lpstr>
      <vt:lpstr>PowerPoint Presentation</vt:lpstr>
      <vt:lpstr>Pitch Tunneling &amp; Sequencing</vt:lpstr>
      <vt:lpstr>The Problem for Hitters</vt:lpstr>
      <vt:lpstr>The Hypothesis</vt:lpstr>
      <vt:lpstr>Quality of Contact</vt:lpstr>
      <vt:lpstr>Quality of Contact</vt:lpstr>
      <vt:lpstr>Data Selection</vt:lpstr>
      <vt:lpstr>The Collection Process</vt:lpstr>
      <vt:lpstr>Pitch Tunneling Metrics</vt:lpstr>
      <vt:lpstr>Measuring Tunnel Quality</vt:lpstr>
      <vt:lpstr>Conclusions</vt:lpstr>
      <vt:lpstr>Importance</vt:lpstr>
    </vt:vector>
  </TitlesOfParts>
  <LinksUpToDate>false</LinksUpToDate>
  <SharedDoc>false</SharedDoc>
  <HyperlinksChanged>false</HyperlinksChanged>
  <AppVersion>15.0029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BaseballTemplate</dc:title>
  <dc:creator>Joe Rosales</dc:creator>
  <cp:lastModifiedBy>harrison runzel</cp:lastModifiedBy>
  <cp:revision>181</cp:revision>
  <cp:lastPrinted>1601-01-01T00:00:00Z</cp:lastPrinted>
  <dcterms:created xsi:type="dcterms:W3CDTF">2013-03-04T17:25:28Z</dcterms:created>
  <dcterms:modified xsi:type="dcterms:W3CDTF">2017-03-10T17:07:03Z</dcterms:modified>
</cp:coreProperties>
</file>